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14"/>
  </p:notesMasterIdLst>
  <p:sldIdLst>
    <p:sldId id="259" r:id="rId2"/>
    <p:sldId id="312" r:id="rId3"/>
    <p:sldId id="321" r:id="rId4"/>
    <p:sldId id="334" r:id="rId5"/>
    <p:sldId id="333" r:id="rId6"/>
    <p:sldId id="331" r:id="rId7"/>
    <p:sldId id="323" r:id="rId8"/>
    <p:sldId id="326" r:id="rId9"/>
    <p:sldId id="332" r:id="rId10"/>
    <p:sldId id="325" r:id="rId11"/>
    <p:sldId id="330" r:id="rId12"/>
    <p:sldId id="324" r:id="rId1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6355" autoAdjust="0"/>
  </p:normalViewPr>
  <p:slideViewPr>
    <p:cSldViewPr>
      <p:cViewPr varScale="1">
        <p:scale>
          <a:sx n="108" d="100"/>
          <a:sy n="108" d="100"/>
        </p:scale>
        <p:origin x="1554"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jorntr\Dropbox\ASI\verkefni\hafnarfj&#246;r&#240;ur\ums&#243;kn\Almenna%20&#237;b&#250;&#240;af&#233;lagi&#240;%20-%20&#225;&#230;tlun-Hraunskar&#240;-4.2-bank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Leiga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lineChart>
        <c:grouping val="standard"/>
        <c:varyColors val="0"/>
        <c:ser>
          <c:idx val="0"/>
          <c:order val="0"/>
          <c:tx>
            <c:strRef>
              <c:f>útreikningar!$D$162</c:f>
              <c:strCache>
                <c:ptCount val="1"/>
                <c:pt idx="0">
                  <c:v>Leiga með bílskýli</c:v>
                </c:pt>
              </c:strCache>
            </c:strRef>
          </c:tx>
          <c:spPr>
            <a:ln w="28575" cap="rnd">
              <a:solidFill>
                <a:schemeClr val="accent1">
                  <a:shade val="65000"/>
                </a:schemeClr>
              </a:solidFill>
              <a:round/>
            </a:ln>
            <a:effectLst/>
          </c:spPr>
          <c:marker>
            <c:symbol val="none"/>
          </c:marker>
          <c:cat>
            <c:strRef>
              <c:f>útreikningar!$E$161:$I$161</c:f>
              <c:strCache>
                <c:ptCount val="5"/>
                <c:pt idx="0">
                  <c:v>30fm</c:v>
                </c:pt>
                <c:pt idx="1">
                  <c:v>45fm</c:v>
                </c:pt>
                <c:pt idx="2">
                  <c:v>70 fm</c:v>
                </c:pt>
                <c:pt idx="3">
                  <c:v>85 fm</c:v>
                </c:pt>
                <c:pt idx="4">
                  <c:v>100 fm</c:v>
                </c:pt>
              </c:strCache>
            </c:strRef>
          </c:cat>
          <c:val>
            <c:numRef>
              <c:f>útreikningar!$E$162:$I$162</c:f>
              <c:numCache>
                <c:formatCode>_(* #,##0_);_(* \(#,##0\);_(* "-"_);_(@_)</c:formatCode>
                <c:ptCount val="5"/>
                <c:pt idx="0">
                  <c:v>3474.0768791717628</c:v>
                </c:pt>
                <c:pt idx="1">
                  <c:v>2852.1117937038007</c:v>
                </c:pt>
                <c:pt idx="2">
                  <c:v>2576.9311595492832</c:v>
                </c:pt>
                <c:pt idx="3">
                  <c:v>2266.7328897339544</c:v>
                </c:pt>
                <c:pt idx="4">
                  <c:v>2167.9501996890422</c:v>
                </c:pt>
              </c:numCache>
            </c:numRef>
          </c:val>
          <c:smooth val="0"/>
          <c:extLst xmlns:c16r2="http://schemas.microsoft.com/office/drawing/2015/06/chart">
            <c:ext xmlns:c16="http://schemas.microsoft.com/office/drawing/2014/chart" uri="{C3380CC4-5D6E-409C-BE32-E72D297353CC}">
              <c16:uniqueId val="{00000000-C36F-48A6-96CE-0349392F4711}"/>
            </c:ext>
          </c:extLst>
        </c:ser>
        <c:ser>
          <c:idx val="2"/>
          <c:order val="1"/>
          <c:tx>
            <c:strRef>
              <c:f>útreikningar!$D$164</c:f>
              <c:strCache>
                <c:ptCount val="1"/>
                <c:pt idx="0">
                  <c:v>Leiga án   bílskýlis</c:v>
                </c:pt>
              </c:strCache>
            </c:strRef>
          </c:tx>
          <c:spPr>
            <a:ln w="28575" cap="rnd">
              <a:solidFill>
                <a:schemeClr val="accent1">
                  <a:tint val="65000"/>
                </a:schemeClr>
              </a:solidFill>
              <a:round/>
            </a:ln>
            <a:effectLst/>
          </c:spPr>
          <c:marker>
            <c:symbol val="none"/>
          </c:marker>
          <c:cat>
            <c:strRef>
              <c:f>útreikningar!$E$161:$I$161</c:f>
              <c:strCache>
                <c:ptCount val="5"/>
                <c:pt idx="0">
                  <c:v>30fm</c:v>
                </c:pt>
                <c:pt idx="1">
                  <c:v>45fm</c:v>
                </c:pt>
                <c:pt idx="2">
                  <c:v>70 fm</c:v>
                </c:pt>
                <c:pt idx="3">
                  <c:v>85 fm</c:v>
                </c:pt>
                <c:pt idx="4">
                  <c:v>100 fm</c:v>
                </c:pt>
              </c:strCache>
            </c:strRef>
          </c:cat>
          <c:val>
            <c:numRef>
              <c:f>útreikningar!$E$164:$I$164</c:f>
              <c:numCache>
                <c:formatCode>_(* #,##0_);_(* \(#,##0\);_(* "-"_);_(@_)</c:formatCode>
                <c:ptCount val="5"/>
                <c:pt idx="0">
                  <c:v>2619.6166056407546</c:v>
                </c:pt>
                <c:pt idx="1">
                  <c:v>2282.4716113497957</c:v>
                </c:pt>
                <c:pt idx="2">
                  <c:v>2052.4065764464922</c:v>
                </c:pt>
                <c:pt idx="3">
                  <c:v>1965.1586755465394</c:v>
                </c:pt>
                <c:pt idx="4">
                  <c:v>1911.6121176297404</c:v>
                </c:pt>
              </c:numCache>
            </c:numRef>
          </c:val>
          <c:smooth val="0"/>
          <c:extLst xmlns:c16r2="http://schemas.microsoft.com/office/drawing/2015/06/chart">
            <c:ext xmlns:c16="http://schemas.microsoft.com/office/drawing/2014/chart" uri="{C3380CC4-5D6E-409C-BE32-E72D297353CC}">
              <c16:uniqueId val="{00000001-C36F-48A6-96CE-0349392F4711}"/>
            </c:ext>
          </c:extLst>
        </c:ser>
        <c:dLbls>
          <c:showLegendKey val="0"/>
          <c:showVal val="0"/>
          <c:showCatName val="0"/>
          <c:showSerName val="0"/>
          <c:showPercent val="0"/>
          <c:showBubbleSize val="0"/>
        </c:dLbls>
        <c:smooth val="0"/>
        <c:axId val="804775104"/>
        <c:axId val="538244320"/>
      </c:lineChart>
      <c:catAx>
        <c:axId val="80477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538244320"/>
        <c:crosses val="autoZero"/>
        <c:auto val="1"/>
        <c:lblAlgn val="ctr"/>
        <c:lblOffset val="100"/>
        <c:noMultiLvlLbl val="0"/>
      </c:catAx>
      <c:valAx>
        <c:axId val="538244320"/>
        <c:scaling>
          <c:orientation val="minMax"/>
          <c:max val="3700"/>
          <c:min val="15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0477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B10D62A-5D0F-40A6-8B0D-80E9B5F340E5}" type="datetimeFigureOut">
              <a:rPr lang="is-IS" smtClean="0"/>
              <a:t>6.4.2017</a:t>
            </a:fld>
            <a:endParaRPr lang="is-IS"/>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CFE7760D-799A-4E83-A7B2-82C5BACBA17A}" type="slidenum">
              <a:rPr lang="is-IS" smtClean="0"/>
              <a:t>‹#›</a:t>
            </a:fld>
            <a:endParaRPr lang="is-IS"/>
          </a:p>
        </p:txBody>
      </p:sp>
    </p:spTree>
    <p:extLst>
      <p:ext uri="{BB962C8B-B14F-4D97-AF65-F5344CB8AC3E}">
        <p14:creationId xmlns:p14="http://schemas.microsoft.com/office/powerpoint/2010/main" val="304929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68DB6E-3B27-4E5F-8F3A-ED2750B9E187}" type="datetimeFigureOut">
              <a:rPr lang="is-IS" smtClean="0"/>
              <a:pPr/>
              <a:t>6.4.2017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33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8DB6E-3B27-4E5F-8F3A-ED2750B9E187}" type="datetimeFigureOut">
              <a:rPr lang="is-IS" smtClean="0"/>
              <a:pPr/>
              <a:t>6.4.2017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163029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8DB6E-3B27-4E5F-8F3A-ED2750B9E187}" type="datetimeFigureOut">
              <a:rPr lang="is-IS" smtClean="0"/>
              <a:pPr/>
              <a:t>6.4.2017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266539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8DB6E-3B27-4E5F-8F3A-ED2750B9E187}" type="datetimeFigureOut">
              <a:rPr lang="is-IS" smtClean="0"/>
              <a:pPr/>
              <a:t>6.4.2017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9322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68DB6E-3B27-4E5F-8F3A-ED2750B9E187}" type="datetimeFigureOut">
              <a:rPr lang="is-IS" smtClean="0"/>
              <a:pPr/>
              <a:t>6.4.2017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90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68DB6E-3B27-4E5F-8F3A-ED2750B9E187}" type="datetimeFigureOut">
              <a:rPr lang="is-IS" smtClean="0"/>
              <a:pPr/>
              <a:t>6.4.2017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51406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68DB6E-3B27-4E5F-8F3A-ED2750B9E187}" type="datetimeFigureOut">
              <a:rPr lang="is-IS" smtClean="0"/>
              <a:pPr/>
              <a:t>6.4.2017</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400800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68DB6E-3B27-4E5F-8F3A-ED2750B9E187}" type="datetimeFigureOut">
              <a:rPr lang="is-IS" smtClean="0"/>
              <a:pPr/>
              <a:t>6.4.2017</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350389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68DB6E-3B27-4E5F-8F3A-ED2750B9E187}" type="datetimeFigureOut">
              <a:rPr lang="is-IS" smtClean="0"/>
              <a:pPr/>
              <a:t>6.4.2017</a:t>
            </a:fld>
            <a:endParaRPr lang="is-I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s-IS"/>
          </a:p>
        </p:txBody>
      </p:sp>
      <p:sp>
        <p:nvSpPr>
          <p:cNvPr id="9" name="Slide Number Placeholder 8"/>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318434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568DB6E-3B27-4E5F-8F3A-ED2750B9E187}" type="datetimeFigureOut">
              <a:rPr lang="is-IS" smtClean="0"/>
              <a:pPr/>
              <a:t>6.4.2017</a:t>
            </a:fld>
            <a:endParaRPr lang="is-I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s-I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07E046B-F18A-449E-8D91-FCBE60A60FDD}" type="slidenum">
              <a:rPr lang="is-IS" smtClean="0"/>
              <a:pPr/>
              <a:t>‹#›</a:t>
            </a:fld>
            <a:endParaRPr lang="is-IS"/>
          </a:p>
        </p:txBody>
      </p:sp>
    </p:spTree>
    <p:extLst>
      <p:ext uri="{BB962C8B-B14F-4D97-AF65-F5344CB8AC3E}">
        <p14:creationId xmlns:p14="http://schemas.microsoft.com/office/powerpoint/2010/main" val="122977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68DB6E-3B27-4E5F-8F3A-ED2750B9E187}" type="datetimeFigureOut">
              <a:rPr lang="is-IS" smtClean="0"/>
              <a:pPr/>
              <a:t>6.4.2017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293286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568DB6E-3B27-4E5F-8F3A-ED2750B9E187}" type="datetimeFigureOut">
              <a:rPr lang="is-IS" smtClean="0"/>
              <a:pPr/>
              <a:t>6.4.2017</a:t>
            </a:fld>
            <a:endParaRPr lang="is-I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s-I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07E046B-F18A-449E-8D91-FCBE60A60FDD}" type="slidenum">
              <a:rPr lang="is-IS" smtClean="0"/>
              <a:pPr/>
              <a:t>‹#›</a:t>
            </a:fld>
            <a:endParaRPr lang="is-IS" dirty="0"/>
          </a:p>
        </p:txBody>
      </p:sp>
      <p:cxnSp>
        <p:nvCxnSpPr>
          <p:cNvPr id="10" name="Straight Connector 9"/>
          <p:cNvCxnSpPr/>
          <p:nvPr/>
        </p:nvCxnSpPr>
        <p:spPr>
          <a:xfrm>
            <a:off x="895149" y="126876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46557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57158" y="1124745"/>
            <a:ext cx="8429684"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is-IS" sz="2000" dirty="0"/>
          </a:p>
          <a:p>
            <a:pPr marL="0" indent="0">
              <a:buNone/>
            </a:pPr>
            <a:endParaRPr lang="is-IS" sz="2000" dirty="0"/>
          </a:p>
          <a:p>
            <a:pPr marL="0" indent="0">
              <a:buNone/>
            </a:pPr>
            <a:endParaRPr lang="is-IS" sz="2000" dirty="0"/>
          </a:p>
          <a:p>
            <a:pPr marL="0" indent="0">
              <a:buNone/>
            </a:pPr>
            <a:endParaRPr lang="is-IS" sz="1600" dirty="0"/>
          </a:p>
          <a:p>
            <a:endParaRPr lang="is-IS" sz="2000" dirty="0"/>
          </a:p>
          <a:p>
            <a:pPr>
              <a:buFont typeface="Arial" pitchFamily="34" charset="0"/>
              <a:buNone/>
            </a:pPr>
            <a:endParaRPr lang="is-IS" dirty="0"/>
          </a:p>
        </p:txBody>
      </p:sp>
      <p:sp>
        <p:nvSpPr>
          <p:cNvPr id="7" name="Subtitle 21"/>
          <p:cNvSpPr txBox="1">
            <a:spLocks/>
          </p:cNvSpPr>
          <p:nvPr/>
        </p:nvSpPr>
        <p:spPr>
          <a:xfrm>
            <a:off x="456547" y="5838697"/>
            <a:ext cx="5184775" cy="3571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b="1" dirty="0"/>
          </a:p>
        </p:txBody>
      </p:sp>
      <p:cxnSp>
        <p:nvCxnSpPr>
          <p:cNvPr id="11" name="Straight Connector 10"/>
          <p:cNvCxnSpPr/>
          <p:nvPr/>
        </p:nvCxnSpPr>
        <p:spPr>
          <a:xfrm>
            <a:off x="503548" y="6164764"/>
            <a:ext cx="8172908" cy="540"/>
          </a:xfrm>
          <a:prstGeom prst="line">
            <a:avLst/>
          </a:prstGeom>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182336"/>
            <a:ext cx="1296144" cy="1518471"/>
          </a:xfrm>
          <a:prstGeom prst="rect">
            <a:avLst/>
          </a:prstGeom>
        </p:spPr>
      </p:pic>
      <p:pic>
        <p:nvPicPr>
          <p:cNvPr id="5" name="Picture 4"/>
          <p:cNvPicPr>
            <a:picLocks noChangeAspect="1"/>
          </p:cNvPicPr>
          <p:nvPr/>
        </p:nvPicPr>
        <p:blipFill>
          <a:blip r:embed="rId3"/>
          <a:stretch>
            <a:fillRect/>
          </a:stretch>
        </p:blipFill>
        <p:spPr>
          <a:xfrm>
            <a:off x="1653739" y="2001772"/>
            <a:ext cx="5836522" cy="3851014"/>
          </a:xfrm>
          <a:prstGeom prst="rect">
            <a:avLst/>
          </a:prstGeom>
          <a:ln w="3175">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412776"/>
            <a:ext cx="4475346" cy="1785104"/>
          </a:xfrm>
          <a:prstGeom prst="rect">
            <a:avLst/>
          </a:prstGeom>
        </p:spPr>
        <p:txBody>
          <a:bodyPr wrap="square">
            <a:spAutoFit/>
          </a:bodyPr>
          <a:lstStyle/>
          <a:p>
            <a:r>
              <a:rPr lang="is-IS" sz="1200" dirty="0"/>
              <a:t>„Nýlega kynnti arkitektastofa Halldórs Guðmundssonar nýja gerð fjölbýlishúsa í Hafnarfirði, sem brýtur blað í gerð fjölbýlishúsa hér á landi að mínu mati. Þetta er betra fjölbýlishús en maður hefur áður séð. Þau eru félagslega skemmtilega samsett og eru manneskjuleg. Þau stuðla að félagslegum samskiptum barna og fullorðinna og stuðla að æskilegri samsetningu íbúa húsanna“</a:t>
            </a:r>
          </a:p>
          <a:p>
            <a:endParaRPr lang="is-IS" sz="1200" i="1" dirty="0"/>
          </a:p>
          <a:p>
            <a:r>
              <a:rPr lang="is-IS" sz="1200" i="1" dirty="0"/>
              <a:t>Hilmar Þór Björnsson arkitekt á pressunni.is</a:t>
            </a:r>
          </a:p>
          <a:p>
            <a:endParaRPr lang="is-IS" sz="1400" dirty="0"/>
          </a:p>
        </p:txBody>
      </p:sp>
      <p:pic>
        <p:nvPicPr>
          <p:cNvPr id="7" name="Picture 6"/>
          <p:cNvPicPr>
            <a:picLocks noChangeAspect="1"/>
          </p:cNvPicPr>
          <p:nvPr/>
        </p:nvPicPr>
        <p:blipFill>
          <a:blip r:embed="rId2"/>
          <a:stretch>
            <a:fillRect/>
          </a:stretch>
        </p:blipFill>
        <p:spPr>
          <a:xfrm>
            <a:off x="5231812" y="3730260"/>
            <a:ext cx="3552056" cy="2345524"/>
          </a:xfrm>
          <a:prstGeom prst="rect">
            <a:avLst/>
          </a:prstGeom>
        </p:spPr>
      </p:pic>
      <p:pic>
        <p:nvPicPr>
          <p:cNvPr id="9" name="Picture 8"/>
          <p:cNvPicPr>
            <a:picLocks noChangeAspect="1"/>
          </p:cNvPicPr>
          <p:nvPr/>
        </p:nvPicPr>
        <p:blipFill>
          <a:blip r:embed="rId3"/>
          <a:stretch>
            <a:fillRect/>
          </a:stretch>
        </p:blipFill>
        <p:spPr>
          <a:xfrm>
            <a:off x="683568" y="3165814"/>
            <a:ext cx="3802576" cy="2929392"/>
          </a:xfrm>
          <a:prstGeom prst="rect">
            <a:avLst/>
          </a:prstGeom>
        </p:spPr>
      </p:pic>
      <p:sp>
        <p:nvSpPr>
          <p:cNvPr id="10" name="Title 1"/>
          <p:cNvSpPr>
            <a:spLocks noGrp="1"/>
          </p:cNvSpPr>
          <p:nvPr>
            <p:ph type="title"/>
          </p:nvPr>
        </p:nvSpPr>
        <p:spPr>
          <a:xfrm>
            <a:off x="251520" y="634678"/>
            <a:ext cx="8229600" cy="490066"/>
          </a:xfrm>
        </p:spPr>
        <p:txBody>
          <a:bodyPr>
            <a:normAutofit/>
          </a:bodyPr>
          <a:lstStyle/>
          <a:p>
            <a:r>
              <a:rPr lang="is-IS" sz="1800" b="1" dirty="0">
                <a:solidFill>
                  <a:schemeClr val="tx1"/>
                </a:solidFill>
                <a:latin typeface="+mn-lt"/>
              </a:rPr>
              <a:t>Skarðshlíð Hafnarfirði.</a:t>
            </a:r>
          </a:p>
        </p:txBody>
      </p:sp>
      <p:pic>
        <p:nvPicPr>
          <p:cNvPr id="1026" name="Picture 2" descr="http://blog.pressan.is/wp-content/uploads/sites/58/2017/03/5feecdf6be-1600x863-o-640x3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811" y="1628800"/>
            <a:ext cx="3552056" cy="1914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237482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132856"/>
            <a:ext cx="4325105" cy="936104"/>
          </a:xfrm>
        </p:spPr>
        <p:txBody>
          <a:bodyPr>
            <a:normAutofit fontScale="85000" lnSpcReduction="20000"/>
          </a:bodyPr>
          <a:lstStyle/>
          <a:p>
            <a:pPr marL="0" indent="0">
              <a:buNone/>
            </a:pPr>
            <a:r>
              <a:rPr lang="en-GB" sz="1800" dirty="0" err="1"/>
              <a:t>Undirbúningur</a:t>
            </a:r>
            <a:r>
              <a:rPr lang="en-GB" sz="1800" dirty="0"/>
              <a:t> </a:t>
            </a:r>
            <a:r>
              <a:rPr lang="en-GB" sz="1800" dirty="0" err="1"/>
              <a:t>vegna</a:t>
            </a:r>
            <a:r>
              <a:rPr lang="en-GB" sz="1800" dirty="0"/>
              <a:t>  </a:t>
            </a:r>
            <a:r>
              <a:rPr lang="en-GB" sz="1800" dirty="0" err="1"/>
              <a:t>smíði</a:t>
            </a:r>
            <a:r>
              <a:rPr lang="en-GB" sz="1800" dirty="0"/>
              <a:t> ca. 85fm </a:t>
            </a:r>
            <a:r>
              <a:rPr lang="en-GB" sz="1800" dirty="0" err="1"/>
              <a:t>raðhúsa</a:t>
            </a:r>
            <a:r>
              <a:rPr lang="en-GB" sz="1800" dirty="0"/>
              <a:t> </a:t>
            </a:r>
            <a:r>
              <a:rPr lang="en-GB" sz="1800" dirty="0" err="1"/>
              <a:t>sem</a:t>
            </a:r>
            <a:r>
              <a:rPr lang="en-GB" sz="1800" dirty="0"/>
              <a:t> </a:t>
            </a:r>
            <a:r>
              <a:rPr lang="en-GB" sz="1800" dirty="0" err="1"/>
              <a:t>gætu</a:t>
            </a:r>
            <a:r>
              <a:rPr lang="en-GB" sz="1800" dirty="0"/>
              <a:t> </a:t>
            </a:r>
            <a:r>
              <a:rPr lang="en-GB" sz="1800" dirty="0" err="1"/>
              <a:t>hentað</a:t>
            </a:r>
            <a:r>
              <a:rPr lang="en-GB" sz="1800" dirty="0"/>
              <a:t> í </a:t>
            </a:r>
            <a:r>
              <a:rPr lang="en-GB" sz="1800" dirty="0" err="1"/>
              <a:t>smærri</a:t>
            </a:r>
            <a:r>
              <a:rPr lang="en-GB" sz="1800" dirty="0"/>
              <a:t> </a:t>
            </a:r>
            <a:r>
              <a:rPr lang="en-GB" sz="1800" dirty="0" err="1"/>
              <a:t>sveitafélögum</a:t>
            </a:r>
            <a:r>
              <a:rPr lang="en-GB" sz="1800" dirty="0"/>
              <a:t>.</a:t>
            </a:r>
          </a:p>
          <a:p>
            <a:pPr marL="0" indent="0">
              <a:buNone/>
            </a:pPr>
            <a:r>
              <a:rPr lang="en-GB" sz="1800" dirty="0" err="1"/>
              <a:t>Hagkvæmni</a:t>
            </a:r>
            <a:r>
              <a:rPr lang="en-GB" sz="1800" dirty="0"/>
              <a:t> </a:t>
            </a:r>
            <a:r>
              <a:rPr lang="en-GB" sz="1800" dirty="0" err="1"/>
              <a:t>með</a:t>
            </a:r>
            <a:r>
              <a:rPr lang="en-GB" sz="1800" dirty="0"/>
              <a:t> </a:t>
            </a:r>
            <a:r>
              <a:rPr lang="en-GB" sz="1800" dirty="0" err="1"/>
              <a:t>raðsmíði</a:t>
            </a:r>
            <a:r>
              <a:rPr lang="en-GB" sz="1800" dirty="0"/>
              <a:t>/</a:t>
            </a:r>
            <a:r>
              <a:rPr lang="en-GB" sz="1800" dirty="0" err="1"/>
              <a:t>magninnkaupum</a:t>
            </a:r>
            <a:r>
              <a:rPr lang="en-GB" sz="1800" dirty="0"/>
              <a:t> </a:t>
            </a:r>
            <a:r>
              <a:rPr lang="en-GB" sz="1800" dirty="0" err="1"/>
              <a:t>ef</a:t>
            </a:r>
            <a:r>
              <a:rPr lang="en-GB" sz="1800" dirty="0"/>
              <a:t> </a:t>
            </a:r>
            <a:r>
              <a:rPr lang="en-GB" sz="1800" dirty="0" err="1"/>
              <a:t>byggt</a:t>
            </a:r>
            <a:r>
              <a:rPr lang="en-GB" sz="1800" dirty="0"/>
              <a:t> </a:t>
            </a:r>
            <a:r>
              <a:rPr lang="en-GB" sz="1800" dirty="0" err="1"/>
              <a:t>verður</a:t>
            </a:r>
            <a:r>
              <a:rPr lang="en-GB" sz="1800" dirty="0"/>
              <a:t> á </a:t>
            </a:r>
            <a:r>
              <a:rPr lang="en-GB" sz="1800" dirty="0" err="1"/>
              <a:t>mörgum</a:t>
            </a:r>
            <a:r>
              <a:rPr lang="en-GB" sz="1800" dirty="0"/>
              <a:t> </a:t>
            </a:r>
            <a:r>
              <a:rPr lang="en-GB" sz="1800" dirty="0" err="1"/>
              <a:t>staðsetningum</a:t>
            </a:r>
            <a:r>
              <a:rPr lang="en-GB" sz="1800" dirty="0"/>
              <a:t> í </a:t>
            </a:r>
            <a:r>
              <a:rPr lang="en-GB" sz="1800" dirty="0" err="1"/>
              <a:t>sama</a:t>
            </a:r>
            <a:r>
              <a:rPr lang="en-GB" sz="1800" dirty="0"/>
              <a:t> </a:t>
            </a:r>
            <a:r>
              <a:rPr lang="en-GB" sz="1800" dirty="0" err="1"/>
              <a:t>áfanga</a:t>
            </a:r>
            <a:r>
              <a:rPr lang="en-GB" sz="1800" dirty="0"/>
              <a:t>. </a:t>
            </a:r>
            <a:endParaRPr lang="is-IS" sz="1800" dirty="0"/>
          </a:p>
        </p:txBody>
      </p:sp>
      <p:pic>
        <p:nvPicPr>
          <p:cNvPr id="5" name="Picture 4"/>
          <p:cNvPicPr>
            <a:picLocks noChangeAspect="1"/>
          </p:cNvPicPr>
          <p:nvPr/>
        </p:nvPicPr>
        <p:blipFill>
          <a:blip r:embed="rId2"/>
          <a:stretch>
            <a:fillRect/>
          </a:stretch>
        </p:blipFill>
        <p:spPr>
          <a:xfrm>
            <a:off x="6012160" y="1916832"/>
            <a:ext cx="2596189" cy="3400170"/>
          </a:xfrm>
          <a:prstGeom prst="rect">
            <a:avLst/>
          </a:prstGeom>
        </p:spPr>
      </p:pic>
      <p:pic>
        <p:nvPicPr>
          <p:cNvPr id="6" name="Picture 5"/>
          <p:cNvPicPr>
            <a:picLocks noChangeAspect="1"/>
          </p:cNvPicPr>
          <p:nvPr/>
        </p:nvPicPr>
        <p:blipFill>
          <a:blip r:embed="rId3"/>
          <a:stretch>
            <a:fillRect/>
          </a:stretch>
        </p:blipFill>
        <p:spPr>
          <a:xfrm>
            <a:off x="467544" y="3356993"/>
            <a:ext cx="4583139" cy="2160240"/>
          </a:xfrm>
          <a:prstGeom prst="rect">
            <a:avLst/>
          </a:prstGeom>
        </p:spPr>
      </p:pic>
      <p:sp>
        <p:nvSpPr>
          <p:cNvPr id="7" name="Title 1"/>
          <p:cNvSpPr txBox="1">
            <a:spLocks/>
          </p:cNvSpPr>
          <p:nvPr/>
        </p:nvSpPr>
        <p:spPr>
          <a:xfrm>
            <a:off x="251520" y="634678"/>
            <a:ext cx="8229600" cy="4900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000" b="1" dirty="0">
                <a:solidFill>
                  <a:schemeClr val="tx1"/>
                </a:solidFill>
                <a:latin typeface="+mn-lt"/>
              </a:rPr>
              <a:t>S</a:t>
            </a:r>
            <a:r>
              <a:rPr lang="is-IS" sz="2000" b="1" dirty="0" err="1">
                <a:solidFill>
                  <a:schemeClr val="tx1"/>
                </a:solidFill>
                <a:latin typeface="+mn-lt"/>
              </a:rPr>
              <a:t>mærri</a:t>
            </a:r>
            <a:r>
              <a:rPr lang="is-IS" sz="2000" b="1" dirty="0">
                <a:solidFill>
                  <a:schemeClr val="tx1"/>
                </a:solidFill>
                <a:latin typeface="+mn-lt"/>
              </a:rPr>
              <a:t> sveitafélög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164293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5348718"/>
            <a:ext cx="6768752" cy="646331"/>
          </a:xfrm>
          <a:prstGeom prst="rect">
            <a:avLst/>
          </a:prstGeom>
        </p:spPr>
        <p:txBody>
          <a:bodyPr wrap="square">
            <a:spAutoFit/>
          </a:bodyPr>
          <a:lstStyle/>
          <a:p>
            <a:r>
              <a:rPr lang="is-IS" dirty="0"/>
              <a:t>	</a:t>
            </a:r>
          </a:p>
          <a:p>
            <a:r>
              <a:rPr lang="is-IS" dirty="0"/>
              <a:t>www.</a:t>
            </a:r>
            <a:r>
              <a:rPr lang="is-IS" dirty="0" err="1"/>
              <a:t>bjargibudafelag</a:t>
            </a:r>
            <a:r>
              <a:rPr lang="is-IS" dirty="0"/>
              <a:t>.is</a:t>
            </a:r>
          </a:p>
        </p:txBody>
      </p:sp>
      <p:pic>
        <p:nvPicPr>
          <p:cNvPr id="4" name="Picture 3"/>
          <p:cNvPicPr>
            <a:picLocks noChangeAspect="1"/>
          </p:cNvPicPr>
          <p:nvPr/>
        </p:nvPicPr>
        <p:blipFill>
          <a:blip r:embed="rId2"/>
          <a:stretch>
            <a:fillRect/>
          </a:stretch>
        </p:blipFill>
        <p:spPr>
          <a:xfrm>
            <a:off x="899592" y="2060848"/>
            <a:ext cx="5193246" cy="325393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860032" y="3861048"/>
            <a:ext cx="3350829" cy="2658244"/>
          </a:xfrm>
          <a:prstGeom prst="rect">
            <a:avLst/>
          </a:prstGeom>
          <a:ln>
            <a:solidFill>
              <a:schemeClr val="tx1"/>
            </a:solidFill>
          </a:ln>
        </p:spPr>
      </p:pic>
      <p:sp>
        <p:nvSpPr>
          <p:cNvPr id="8" name="Title 1"/>
          <p:cNvSpPr>
            <a:spLocks noGrp="1"/>
          </p:cNvSpPr>
          <p:nvPr>
            <p:ph type="title"/>
          </p:nvPr>
        </p:nvSpPr>
        <p:spPr>
          <a:xfrm>
            <a:off x="251520" y="634678"/>
            <a:ext cx="8229600" cy="490066"/>
          </a:xfrm>
        </p:spPr>
        <p:txBody>
          <a:bodyPr>
            <a:normAutofit/>
          </a:bodyPr>
          <a:lstStyle/>
          <a:p>
            <a:r>
              <a:rPr lang="is-IS" sz="2000" b="1" dirty="0">
                <a:solidFill>
                  <a:schemeClr val="tx1"/>
                </a:solidFill>
                <a:latin typeface="+mn-lt"/>
              </a:rPr>
              <a:t>Vefur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217221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30738" y="1484784"/>
            <a:ext cx="7021582"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s-IS" sz="1800" dirty="0"/>
              <a:t>Bjarg er húsnæðissjálfseignastofnun rekin án hagnaðarmarkmiða.  Félagið var stofnað í september 2016 af Alþýðusamband Íslands </a:t>
            </a:r>
            <a:br>
              <a:rPr lang="is-IS" sz="1800" dirty="0"/>
            </a:br>
            <a:r>
              <a:rPr lang="is-IS" sz="1800" dirty="0"/>
              <a:t>og BRSB. </a:t>
            </a:r>
          </a:p>
          <a:p>
            <a:pPr marL="0" indent="0">
              <a:buNone/>
            </a:pPr>
            <a:endParaRPr lang="is-IS" sz="1800" dirty="0"/>
          </a:p>
          <a:p>
            <a:pPr marL="0" indent="0">
              <a:buNone/>
            </a:pPr>
            <a:r>
              <a:rPr lang="is-IS" sz="1800" dirty="0"/>
              <a:t>Félaginu er ætlað að tryggja tekjulágum fjölskyldum á vinnumarkaði aðgengi að ódýru, öruggu og vönduðu íbúðarhúsnæði.</a:t>
            </a:r>
          </a:p>
          <a:p>
            <a:pPr marL="0" indent="0">
              <a:buNone/>
            </a:pPr>
            <a:endParaRPr lang="is-IS" sz="1800" dirty="0"/>
          </a:p>
          <a:p>
            <a:pPr marL="0" indent="0">
              <a:buNone/>
            </a:pPr>
            <a:r>
              <a:rPr lang="is-IS" sz="1800" dirty="0"/>
              <a:t>Félagið hefur gert viljayfirlýsinu við Reykjavík og Hafnarfjörð um 1150 íbúðir á næstu 4 árum.</a:t>
            </a:r>
          </a:p>
          <a:p>
            <a:pPr marL="0" indent="0">
              <a:buNone/>
            </a:pPr>
            <a:endParaRPr lang="is-IS" sz="1800" dirty="0"/>
          </a:p>
          <a:p>
            <a:r>
              <a:rPr lang="is-IS" sz="1800" dirty="0"/>
              <a:t>Fjárfesting 30 + milljarða</a:t>
            </a:r>
          </a:p>
          <a:p>
            <a:r>
              <a:rPr lang="is-IS" sz="1800" dirty="0"/>
              <a:t>Byggingarmagn rúmir 80.000 fermetrar</a:t>
            </a:r>
          </a:p>
          <a:p>
            <a:pPr marL="0" indent="0">
              <a:buNone/>
            </a:pPr>
            <a:endParaRPr lang="is-IS" sz="1800" dirty="0"/>
          </a:p>
          <a:p>
            <a:pPr marL="0" indent="0">
              <a:buNone/>
            </a:pPr>
            <a:r>
              <a:rPr lang="is-IS" sz="1800" dirty="0"/>
              <a:t>Félagið á einnig í viðræðum við önnur sveitafélög</a:t>
            </a:r>
          </a:p>
          <a:p>
            <a:pPr marL="0" indent="0">
              <a:buNone/>
            </a:pPr>
            <a:endParaRPr lang="is-IS" sz="1800" dirty="0"/>
          </a:p>
          <a:p>
            <a:pPr marL="0" indent="0">
              <a:buNone/>
            </a:pPr>
            <a:endParaRPr lang="is-IS" sz="1800" dirty="0"/>
          </a:p>
          <a:p>
            <a:pPr marL="0" indent="0">
              <a:buNone/>
            </a:pPr>
            <a:endParaRPr lang="is-IS" sz="1800" dirty="0"/>
          </a:p>
          <a:p>
            <a:pPr marL="0" indent="0">
              <a:buNone/>
            </a:pPr>
            <a:endParaRPr lang="is-IS" sz="2000" dirty="0"/>
          </a:p>
          <a:p>
            <a:pPr marL="0" indent="0">
              <a:buNone/>
            </a:pPr>
            <a:endParaRPr lang="is-IS" sz="2000" dirty="0"/>
          </a:p>
          <a:p>
            <a:pPr marL="0" indent="0">
              <a:buNone/>
            </a:pPr>
            <a:endParaRPr lang="is-IS" sz="2000" dirty="0"/>
          </a:p>
          <a:p>
            <a:pPr marL="0" indent="0">
              <a:buNone/>
            </a:pPr>
            <a:endParaRPr lang="is-IS" sz="1600" dirty="0"/>
          </a:p>
          <a:p>
            <a:endParaRPr lang="is-IS" sz="2000" dirty="0"/>
          </a:p>
          <a:p>
            <a:pPr>
              <a:buFont typeface="Arial" pitchFamily="34" charset="0"/>
              <a:buNone/>
            </a:pPr>
            <a:endParaRPr lang="is-IS" dirty="0"/>
          </a:p>
        </p:txBody>
      </p:sp>
      <p:sp>
        <p:nvSpPr>
          <p:cNvPr id="6" name="Title 1"/>
          <p:cNvSpPr txBox="1">
            <a:spLocks/>
          </p:cNvSpPr>
          <p:nvPr/>
        </p:nvSpPr>
        <p:spPr>
          <a:xfrm>
            <a:off x="323528" y="706686"/>
            <a:ext cx="6735122" cy="4900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2000" b="1" dirty="0">
                <a:solidFill>
                  <a:schemeClr val="tx1"/>
                </a:solidFill>
                <a:latin typeface="+mn-lt"/>
              </a:rPr>
              <a:t>Bjarg íbúðafélag </a:t>
            </a:r>
            <a:r>
              <a:rPr lang="is-IS" sz="2000" b="1" dirty="0" err="1">
                <a:solidFill>
                  <a:schemeClr val="tx1"/>
                </a:solidFill>
                <a:latin typeface="+mn-lt"/>
              </a:rPr>
              <a:t>hses</a:t>
            </a:r>
            <a:endParaRPr lang="is-IS" sz="2000" dirty="0">
              <a:solidFill>
                <a:schemeClr val="tx1"/>
              </a:solidFill>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268393"/>
            <a:ext cx="1434780" cy="1680887"/>
          </a:xfrm>
          <a:prstGeom prst="rect">
            <a:avLst/>
          </a:prstGeom>
        </p:spPr>
      </p:pic>
    </p:spTree>
    <p:extLst>
      <p:ext uri="{BB962C8B-B14F-4D97-AF65-F5344CB8AC3E}">
        <p14:creationId xmlns:p14="http://schemas.microsoft.com/office/powerpoint/2010/main" val="104548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634678"/>
            <a:ext cx="8229600" cy="490066"/>
          </a:xfrm>
        </p:spPr>
        <p:txBody>
          <a:bodyPr>
            <a:normAutofit/>
          </a:bodyPr>
          <a:lstStyle/>
          <a:p>
            <a:r>
              <a:rPr lang="is-IS" sz="2000" b="1" dirty="0">
                <a:solidFill>
                  <a:schemeClr val="tx1"/>
                </a:solidFill>
                <a:latin typeface="+mn-lt"/>
              </a:rPr>
              <a:t>Viljayfirlýsing</a:t>
            </a:r>
          </a:p>
        </p:txBody>
      </p:sp>
      <p:sp>
        <p:nvSpPr>
          <p:cNvPr id="5" name="Content Placeholder 2"/>
          <p:cNvSpPr txBox="1">
            <a:spLocks/>
          </p:cNvSpPr>
          <p:nvPr/>
        </p:nvSpPr>
        <p:spPr>
          <a:xfrm>
            <a:off x="357158" y="1412776"/>
            <a:ext cx="7344816"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s-IS" sz="1800" dirty="0"/>
              <a:t>Reykjavík</a:t>
            </a:r>
          </a:p>
          <a:p>
            <a:r>
              <a:rPr lang="is-IS" sz="1400" dirty="0"/>
              <a:t>árið 2016 verði úthlutað lóðum fyrir 150 íbúðir </a:t>
            </a:r>
          </a:p>
          <a:p>
            <a:r>
              <a:rPr lang="is-IS" sz="1400" dirty="0"/>
              <a:t>árið 2017 verði úthlutað lóðum fyrir 250 íbúðir </a:t>
            </a:r>
          </a:p>
          <a:p>
            <a:r>
              <a:rPr lang="is-IS" sz="1400" dirty="0"/>
              <a:t>árið 2018 verði úthlutað lóðum fyrir 300 íbúðir </a:t>
            </a:r>
          </a:p>
          <a:p>
            <a:r>
              <a:rPr lang="is-IS" sz="1400" dirty="0"/>
              <a:t>árið 2019 verði úthlutað lóðum fyrir 300 íbúðir. </a:t>
            </a:r>
          </a:p>
          <a:p>
            <a:pPr marL="0" indent="0">
              <a:buNone/>
            </a:pPr>
            <a:endParaRPr lang="is-IS" sz="1600" dirty="0"/>
          </a:p>
          <a:p>
            <a:pPr marL="0" indent="0">
              <a:buNone/>
            </a:pPr>
            <a:r>
              <a:rPr lang="is-IS" sz="1600" dirty="0"/>
              <a:t>Hafnarfjörður</a:t>
            </a:r>
          </a:p>
          <a:p>
            <a:r>
              <a:rPr lang="is-IS" sz="1400" dirty="0"/>
              <a:t>árið 2016 verði úthlutað lóðum fyrir 32 íbúðir </a:t>
            </a:r>
          </a:p>
          <a:p>
            <a:r>
              <a:rPr lang="is-IS" sz="1400" dirty="0"/>
              <a:t>árið 2017 verði úthlutað lóðum fyrir 28 íbúðir </a:t>
            </a:r>
          </a:p>
          <a:p>
            <a:r>
              <a:rPr lang="is-IS" sz="1400" dirty="0"/>
              <a:t>árið 2018 verði úthlutað lóðum fyrir 45 íbúðir </a:t>
            </a:r>
          </a:p>
          <a:p>
            <a:r>
              <a:rPr lang="is-IS" sz="1400" dirty="0"/>
              <a:t>árið 2019 verði úthlutað lóðum fyrir 45 íbúðir. </a:t>
            </a:r>
          </a:p>
          <a:p>
            <a:pPr marL="0" indent="0">
              <a:buNone/>
            </a:pPr>
            <a:endParaRPr lang="is-IS" sz="1800" dirty="0"/>
          </a:p>
          <a:p>
            <a:pPr marL="0" indent="0">
              <a:buNone/>
            </a:pPr>
            <a:r>
              <a:rPr lang="is-IS" sz="1800" dirty="0"/>
              <a:t>Í vinnslu</a:t>
            </a:r>
          </a:p>
          <a:p>
            <a:r>
              <a:rPr lang="is-IS" sz="1400" dirty="0"/>
              <a:t>73 íbúðir í Spönginni Reykjavík</a:t>
            </a:r>
          </a:p>
          <a:p>
            <a:r>
              <a:rPr lang="is-IS" sz="1400" dirty="0"/>
              <a:t>43 íbúðir í Úlfarsfelli Reykjavík</a:t>
            </a:r>
          </a:p>
          <a:p>
            <a:r>
              <a:rPr lang="is-IS" sz="1400" dirty="0"/>
              <a:t>32 í búðir í Skarðshlíð Hafnarfirði</a:t>
            </a:r>
          </a:p>
          <a:p>
            <a:r>
              <a:rPr lang="en-GB" sz="1400" dirty="0"/>
              <a:t>6</a:t>
            </a:r>
            <a:r>
              <a:rPr lang="is-IS" sz="1400" dirty="0"/>
              <a:t>3 íbúðir Kirkjusandi</a:t>
            </a:r>
          </a:p>
          <a:p>
            <a:pPr marL="0" indent="0">
              <a:buNone/>
            </a:pPr>
            <a:endParaRPr lang="is-IS" sz="1800" dirty="0"/>
          </a:p>
        </p:txBody>
      </p:sp>
      <p:pic>
        <p:nvPicPr>
          <p:cNvPr id="2" name="Picture 1"/>
          <p:cNvPicPr>
            <a:picLocks noChangeAspect="1"/>
          </p:cNvPicPr>
          <p:nvPr/>
        </p:nvPicPr>
        <p:blipFill>
          <a:blip r:embed="rId2"/>
          <a:stretch>
            <a:fillRect/>
          </a:stretch>
        </p:blipFill>
        <p:spPr>
          <a:xfrm>
            <a:off x="4913392" y="1970172"/>
            <a:ext cx="3616183" cy="3384376"/>
          </a:xfrm>
          <a:prstGeom prst="rect">
            <a:avLst/>
          </a:prstGeom>
          <a:ln w="3175">
            <a:solidFill>
              <a:schemeClr val="tx1"/>
            </a:solidFill>
          </a:ln>
        </p:spPr>
      </p:pic>
      <p:sp>
        <p:nvSpPr>
          <p:cNvPr id="6" name="Oval 5"/>
          <p:cNvSpPr/>
          <p:nvPr/>
        </p:nvSpPr>
        <p:spPr>
          <a:xfrm>
            <a:off x="7928980" y="3284984"/>
            <a:ext cx="139136" cy="1253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Oval 6"/>
          <p:cNvSpPr/>
          <p:nvPr/>
        </p:nvSpPr>
        <p:spPr>
          <a:xfrm>
            <a:off x="7452320" y="2780928"/>
            <a:ext cx="139136" cy="1253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Oval 7"/>
          <p:cNvSpPr/>
          <p:nvPr/>
        </p:nvSpPr>
        <p:spPr>
          <a:xfrm>
            <a:off x="6281546" y="4941168"/>
            <a:ext cx="139136" cy="1253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
        <p:nvSpPr>
          <p:cNvPr id="9" name="Oval 8"/>
          <p:cNvSpPr/>
          <p:nvPr/>
        </p:nvSpPr>
        <p:spPr>
          <a:xfrm>
            <a:off x="6642940" y="2722421"/>
            <a:ext cx="139136" cy="1253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TextBox 2"/>
          <p:cNvSpPr txBox="1"/>
          <p:nvPr/>
        </p:nvSpPr>
        <p:spPr>
          <a:xfrm>
            <a:off x="5561865" y="5559871"/>
            <a:ext cx="2553910" cy="400110"/>
          </a:xfrm>
          <a:prstGeom prst="rect">
            <a:avLst/>
          </a:prstGeom>
          <a:noFill/>
        </p:spPr>
        <p:txBody>
          <a:bodyPr wrap="square" rtlCol="0">
            <a:spAutoFit/>
          </a:bodyPr>
          <a:lstStyle/>
          <a:p>
            <a:r>
              <a:rPr lang="en-GB" sz="1000" i="1" dirty="0" err="1"/>
              <a:t>Hraunbær</a:t>
            </a:r>
            <a:r>
              <a:rPr lang="en-GB" sz="1000" i="1" dirty="0"/>
              <a:t>, </a:t>
            </a:r>
            <a:r>
              <a:rPr lang="en-GB" sz="1000" i="1" dirty="0" err="1"/>
              <a:t>Vogabyggð</a:t>
            </a:r>
            <a:r>
              <a:rPr lang="en-GB" sz="1000" i="1" dirty="0"/>
              <a:t>, </a:t>
            </a:r>
            <a:r>
              <a:rPr lang="en-GB" sz="1000" i="1" dirty="0" err="1"/>
              <a:t>Útvarpsreitur</a:t>
            </a:r>
            <a:r>
              <a:rPr lang="en-GB" sz="1000" i="1" dirty="0"/>
              <a:t>, </a:t>
            </a:r>
            <a:r>
              <a:rPr lang="en-GB" sz="1000" i="1" dirty="0" err="1"/>
              <a:t>Bryggjuhverfi</a:t>
            </a:r>
            <a:r>
              <a:rPr lang="en-GB" sz="1000" i="1" dirty="0"/>
              <a:t>, </a:t>
            </a:r>
            <a:r>
              <a:rPr lang="en-GB" sz="1000" i="1" dirty="0" err="1"/>
              <a:t>Skerjafjörður</a:t>
            </a:r>
            <a:r>
              <a:rPr lang="en-GB" sz="1000" i="1" dirty="0"/>
              <a:t>, </a:t>
            </a:r>
            <a:r>
              <a:rPr lang="en-GB" sz="1000" i="1" dirty="0" err="1"/>
              <a:t>Úlfarsfell</a:t>
            </a:r>
            <a:endParaRPr lang="is-IS" sz="1000" i="1" dirty="0"/>
          </a:p>
        </p:txBody>
      </p:sp>
    </p:spTree>
    <p:extLst>
      <p:ext uri="{BB962C8B-B14F-4D97-AF65-F5344CB8AC3E}">
        <p14:creationId xmlns:p14="http://schemas.microsoft.com/office/powerpoint/2010/main" val="174916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7848872" cy="4667464"/>
          </a:xfrm>
        </p:spPr>
        <p:txBody>
          <a:bodyPr>
            <a:normAutofit/>
          </a:bodyPr>
          <a:lstStyle/>
          <a:p>
            <a:pPr marL="0" indent="0">
              <a:buNone/>
            </a:pPr>
            <a:r>
              <a:rPr lang="is-IS" sz="1800" dirty="0"/>
              <a:t>Leiðarljós nýju Reykjavíkurhúsanna eru grunnur að samstarfi Reykjavíkurborgar og Bjargs</a:t>
            </a:r>
          </a:p>
          <a:p>
            <a:pPr marL="0" indent="0">
              <a:buNone/>
            </a:pPr>
            <a:r>
              <a:rPr lang="is-IS" sz="1800" dirty="0"/>
              <a:t>Nýju Reykjavíkurhúsin eru hagkvæm íbúðarhús sem fyrirhugað er að byggja á þéttingarreitum borgarinnar á næstu árum. Um er að ræða leiguíbúðir fyrir einstaklinga og fjölskyldur, og fyrir félagasamtök til framleigu.</a:t>
            </a:r>
          </a:p>
          <a:p>
            <a:pPr marL="0" indent="0">
              <a:buNone/>
            </a:pPr>
            <a:r>
              <a:rPr lang="is-IS" sz="1800" dirty="0"/>
              <a:t>Í hverju húsi verður lögð áhersla á fjölbreytni einstaklinga og fjölskyldugerða á ólíkum lífsskeiðum með ólíkan bakgrunn. </a:t>
            </a:r>
          </a:p>
          <a:p>
            <a:pPr marL="0" indent="0">
              <a:buNone/>
            </a:pPr>
            <a:r>
              <a:rPr lang="is-IS" sz="1800" dirty="0"/>
              <a:t>Leitast verður við að fara nýjar og skapandi leiðir í hönnun og útfærslu húsanna með það að leiðarljósi að auka visthæfi þeirra en einnig er markmið að efla félagsauð íbúanna. </a:t>
            </a:r>
          </a:p>
          <a:p>
            <a:pPr marL="0" indent="0">
              <a:buNone/>
            </a:pPr>
            <a:r>
              <a:rPr lang="is-IS" sz="1800" dirty="0"/>
              <a:t>Það verður gert m.a. með að skoða möguleika á sameignarrýmum og samnýtingu samgöngutækja.</a:t>
            </a:r>
          </a:p>
          <a:p>
            <a:pPr marL="0" indent="0">
              <a:buNone/>
            </a:pPr>
            <a:r>
              <a:rPr lang="is-IS" sz="1800" dirty="0"/>
              <a:t>Um 20% íbúða í hverju húsi verða félagslegar leiguíbúðir á vegum Félagsbústaða. </a:t>
            </a:r>
          </a:p>
          <a:p>
            <a:r>
              <a:rPr lang="is-IS" sz="1600" dirty="0"/>
              <a:t>    </a:t>
            </a:r>
            <a:endParaRPr lang="is-IS" dirty="0"/>
          </a:p>
        </p:txBody>
      </p:sp>
      <p:sp>
        <p:nvSpPr>
          <p:cNvPr id="7" name="Title 1"/>
          <p:cNvSpPr>
            <a:spLocks noGrp="1"/>
          </p:cNvSpPr>
          <p:nvPr>
            <p:ph type="title"/>
          </p:nvPr>
        </p:nvSpPr>
        <p:spPr>
          <a:xfrm>
            <a:off x="251520" y="634678"/>
            <a:ext cx="8229600" cy="490066"/>
          </a:xfrm>
        </p:spPr>
        <p:txBody>
          <a:bodyPr>
            <a:normAutofit/>
          </a:bodyPr>
          <a:lstStyle/>
          <a:p>
            <a:r>
              <a:rPr lang="is-IS" sz="2000" b="1" dirty="0">
                <a:solidFill>
                  <a:schemeClr val="tx1"/>
                </a:solidFill>
                <a:latin typeface="+mn-lt"/>
              </a:rPr>
              <a:t>Reykjavíkurhús</a:t>
            </a:r>
          </a:p>
        </p:txBody>
      </p:sp>
      <p:pic>
        <p:nvPicPr>
          <p:cNvPr id="2" name="Picture 1"/>
          <p:cNvPicPr>
            <a:picLocks noChangeAspect="1"/>
          </p:cNvPicPr>
          <p:nvPr/>
        </p:nvPicPr>
        <p:blipFill>
          <a:blip r:embed="rId2"/>
          <a:stretch>
            <a:fillRect/>
          </a:stretch>
        </p:blipFill>
        <p:spPr>
          <a:xfrm>
            <a:off x="6516216" y="127586"/>
            <a:ext cx="2139702" cy="11411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81945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24073"/>
            <a:ext cx="8075240" cy="1578679"/>
          </a:xfrm>
        </p:spPr>
        <p:txBody>
          <a:bodyPr>
            <a:normAutofit/>
          </a:bodyPr>
          <a:lstStyle/>
          <a:p>
            <a:pPr marL="0" indent="0">
              <a:buNone/>
            </a:pPr>
            <a:endParaRPr lang="is-IS" dirty="0"/>
          </a:p>
          <a:p>
            <a:pPr marL="0" indent="0">
              <a:buNone/>
            </a:pPr>
            <a:r>
              <a:rPr lang="is-IS" sz="1200" dirty="0"/>
              <a:t>		</a:t>
            </a:r>
          </a:p>
          <a:p>
            <a:pPr marL="0" indent="0">
              <a:buNone/>
            </a:pPr>
            <a:r>
              <a:rPr lang="is-IS" sz="1050" dirty="0"/>
              <a:t>					hámarkstekjur, 2016</a:t>
            </a:r>
            <a:br>
              <a:rPr lang="is-IS" sz="1050" dirty="0"/>
            </a:br>
            <a:r>
              <a:rPr lang="is-IS" sz="1050" dirty="0"/>
              <a:t>					25% af heildartekjum að teknu tilliti til húsnæðisbóta</a:t>
            </a:r>
            <a:br>
              <a:rPr lang="is-IS" sz="1050" dirty="0"/>
            </a:br>
            <a:r>
              <a:rPr lang="is-IS" sz="1050" dirty="0"/>
              <a:t>					30% af heildartekjum að teknu tilliti til húsnæðisbóta</a:t>
            </a:r>
          </a:p>
          <a:p>
            <a:pPr marL="0" indent="0">
              <a:buNone/>
            </a:pPr>
            <a:endParaRPr lang="is-IS" sz="1200" dirty="0"/>
          </a:p>
        </p:txBody>
      </p:sp>
      <p:sp>
        <p:nvSpPr>
          <p:cNvPr id="5" name="Title 1"/>
          <p:cNvSpPr txBox="1">
            <a:spLocks/>
          </p:cNvSpPr>
          <p:nvPr/>
        </p:nvSpPr>
        <p:spPr>
          <a:xfrm>
            <a:off x="457200" y="490662"/>
            <a:ext cx="8229600" cy="4900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s-IS" sz="2400" b="1" dirty="0">
              <a:solidFill>
                <a:schemeClr val="tx1"/>
              </a:solidFill>
            </a:endParaRPr>
          </a:p>
        </p:txBody>
      </p:sp>
      <p:pic>
        <p:nvPicPr>
          <p:cNvPr id="2" name="Picture 1"/>
          <p:cNvPicPr>
            <a:picLocks noChangeAspect="1"/>
          </p:cNvPicPr>
          <p:nvPr/>
        </p:nvPicPr>
        <p:blipFill>
          <a:blip r:embed="rId2"/>
          <a:stretch>
            <a:fillRect/>
          </a:stretch>
        </p:blipFill>
        <p:spPr>
          <a:xfrm rot="5400000">
            <a:off x="4194008" y="4027543"/>
            <a:ext cx="504057" cy="86409"/>
          </a:xfrm>
          <a:prstGeom prst="rect">
            <a:avLst/>
          </a:prstGeom>
        </p:spPr>
      </p:pic>
      <p:sp>
        <p:nvSpPr>
          <p:cNvPr id="9" name="Rectangle 8"/>
          <p:cNvSpPr/>
          <p:nvPr/>
        </p:nvSpPr>
        <p:spPr>
          <a:xfrm>
            <a:off x="755576" y="1600146"/>
            <a:ext cx="6831990" cy="523220"/>
          </a:xfrm>
          <a:prstGeom prst="rect">
            <a:avLst/>
          </a:prstGeom>
        </p:spPr>
        <p:txBody>
          <a:bodyPr wrap="square">
            <a:spAutoFit/>
          </a:bodyPr>
          <a:lstStyle/>
          <a:p>
            <a:r>
              <a:rPr lang="is-IS" sz="1400" b="1" dirty="0"/>
              <a:t>Dæmi um tekjubil hjá leigutökum. </a:t>
            </a:r>
            <a:br>
              <a:rPr lang="is-IS" sz="1400" b="1" dirty="0"/>
            </a:br>
            <a:r>
              <a:rPr lang="is-IS" sz="1400" dirty="0"/>
              <a:t>Lægri tekjumörk miðast við hlutfall af heildartekjum að teknu tilliti til húsnæðisbóta</a:t>
            </a:r>
            <a:r>
              <a:rPr lang="is-IS" sz="1200" dirty="0"/>
              <a:t>.</a:t>
            </a:r>
          </a:p>
        </p:txBody>
      </p:sp>
      <p:sp>
        <p:nvSpPr>
          <p:cNvPr id="10" name="Title 1"/>
          <p:cNvSpPr>
            <a:spLocks noGrp="1"/>
          </p:cNvSpPr>
          <p:nvPr>
            <p:ph type="title"/>
          </p:nvPr>
        </p:nvSpPr>
        <p:spPr>
          <a:xfrm>
            <a:off x="251520" y="634678"/>
            <a:ext cx="8229600" cy="490066"/>
          </a:xfrm>
        </p:spPr>
        <p:txBody>
          <a:bodyPr>
            <a:normAutofit/>
          </a:bodyPr>
          <a:lstStyle/>
          <a:p>
            <a:r>
              <a:rPr lang="is-IS" sz="2000" b="1" dirty="0">
                <a:solidFill>
                  <a:schemeClr val="tx1"/>
                </a:solidFill>
                <a:latin typeface="+mn-lt"/>
              </a:rPr>
              <a:t>Markmið um leigu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
        <p:nvSpPr>
          <p:cNvPr id="12" name="Rectangle 11"/>
          <p:cNvSpPr/>
          <p:nvPr/>
        </p:nvSpPr>
        <p:spPr>
          <a:xfrm>
            <a:off x="4003568" y="3132658"/>
            <a:ext cx="4151312" cy="307777"/>
          </a:xfrm>
          <a:prstGeom prst="rect">
            <a:avLst/>
          </a:prstGeom>
        </p:spPr>
        <p:txBody>
          <a:bodyPr wrap="square">
            <a:spAutoFit/>
          </a:bodyPr>
          <a:lstStyle/>
          <a:p>
            <a:r>
              <a:rPr lang="is-IS" sz="1400" dirty="0"/>
              <a:t>Lægri stofnkostnaður gefur fleirum tækifæri að leigja </a:t>
            </a:r>
            <a:endParaRPr lang="is-IS" sz="1200" dirty="0"/>
          </a:p>
        </p:txBody>
      </p:sp>
      <p:pic>
        <p:nvPicPr>
          <p:cNvPr id="20" name="Picture 19"/>
          <p:cNvPicPr>
            <a:picLocks noChangeAspect="1"/>
          </p:cNvPicPr>
          <p:nvPr/>
        </p:nvPicPr>
        <p:blipFill>
          <a:blip r:embed="rId4"/>
          <a:stretch>
            <a:fillRect/>
          </a:stretch>
        </p:blipFill>
        <p:spPr>
          <a:xfrm>
            <a:off x="1349693" y="2638003"/>
            <a:ext cx="2023178" cy="2350818"/>
          </a:xfrm>
          <a:prstGeom prst="rect">
            <a:avLst/>
          </a:prstGeom>
          <a:ln>
            <a:solidFill>
              <a:schemeClr val="tx1"/>
            </a:solidFill>
          </a:ln>
        </p:spPr>
      </p:pic>
    </p:spTree>
    <p:extLst>
      <p:ext uri="{BB962C8B-B14F-4D97-AF65-F5344CB8AC3E}">
        <p14:creationId xmlns:p14="http://schemas.microsoft.com/office/powerpoint/2010/main" val="182800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5324814"/>
            <a:ext cx="6357392" cy="1138773"/>
          </a:xfrm>
          <a:prstGeom prst="rect">
            <a:avLst/>
          </a:prstGeom>
        </p:spPr>
        <p:txBody>
          <a:bodyPr wrap="square">
            <a:spAutoFit/>
          </a:bodyPr>
          <a:lstStyle/>
          <a:p>
            <a:r>
              <a:rPr lang="is-IS" sz="1600" dirty="0"/>
              <a:t>Leiga á 45 fm. íbúð hækkar u.þ.b um 22% við að bæta við bílskýli</a:t>
            </a:r>
          </a:p>
          <a:p>
            <a:r>
              <a:rPr lang="is-IS" sz="1600" dirty="0"/>
              <a:t>Leiga á 85 fm. íbúð hækkar u.þ.b. um 15% við að bæta við bílskýli</a:t>
            </a:r>
          </a:p>
          <a:p>
            <a:endParaRPr lang="is-IS" dirty="0"/>
          </a:p>
          <a:p>
            <a:endParaRPr lang="is-IS" dirty="0"/>
          </a:p>
        </p:txBody>
      </p:sp>
      <p:sp>
        <p:nvSpPr>
          <p:cNvPr id="6" name="Title 1"/>
          <p:cNvSpPr txBox="1">
            <a:spLocks/>
          </p:cNvSpPr>
          <p:nvPr/>
        </p:nvSpPr>
        <p:spPr>
          <a:xfrm>
            <a:off x="395536" y="260648"/>
            <a:ext cx="8229600" cy="4900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s-IS" sz="2400" b="1"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3261343969"/>
              </p:ext>
            </p:extLst>
          </p:nvPr>
        </p:nvGraphicFramePr>
        <p:xfrm>
          <a:off x="1187624" y="1772816"/>
          <a:ext cx="6300458" cy="311163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251520" y="634678"/>
            <a:ext cx="8229600" cy="490066"/>
          </a:xfrm>
        </p:spPr>
        <p:txBody>
          <a:bodyPr>
            <a:normAutofit/>
          </a:bodyPr>
          <a:lstStyle/>
          <a:p>
            <a:r>
              <a:rPr lang="is-IS" sz="2000" b="1" dirty="0">
                <a:solidFill>
                  <a:schemeClr val="tx1"/>
                </a:solidFill>
                <a:latin typeface="+mn-lt"/>
              </a:rPr>
              <a:t>Áhrif bílskýlis á leigu</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150905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10853" y="1007389"/>
            <a:ext cx="7797603" cy="5229923"/>
          </a:xfrm>
          <a:prstGeom prst="rect">
            <a:avLst/>
          </a:prstGeom>
        </p:spPr>
      </p:pic>
      <p:sp>
        <p:nvSpPr>
          <p:cNvPr id="4" name="Title 1"/>
          <p:cNvSpPr>
            <a:spLocks noGrp="1"/>
          </p:cNvSpPr>
          <p:nvPr>
            <p:ph type="title"/>
          </p:nvPr>
        </p:nvSpPr>
        <p:spPr>
          <a:xfrm>
            <a:off x="310854" y="438159"/>
            <a:ext cx="8229600" cy="490066"/>
          </a:xfrm>
        </p:spPr>
        <p:txBody>
          <a:bodyPr>
            <a:normAutofit/>
          </a:bodyPr>
          <a:lstStyle/>
          <a:p>
            <a:r>
              <a:rPr lang="is-IS" sz="2000" b="1" dirty="0">
                <a:solidFill>
                  <a:schemeClr val="tx1"/>
                </a:solidFill>
                <a:latin typeface="+mn-lt"/>
              </a:rPr>
              <a:t>Hönnun almennra íbúða. </a:t>
            </a:r>
          </a:p>
        </p:txBody>
      </p:sp>
      <p:sp>
        <p:nvSpPr>
          <p:cNvPr id="6" name="Rectangle 5"/>
          <p:cNvSpPr/>
          <p:nvPr/>
        </p:nvSpPr>
        <p:spPr>
          <a:xfrm>
            <a:off x="467544" y="841819"/>
            <a:ext cx="6336704" cy="338554"/>
          </a:xfrm>
          <a:prstGeom prst="rect">
            <a:avLst/>
          </a:prstGeom>
        </p:spPr>
        <p:txBody>
          <a:bodyPr wrap="square">
            <a:spAutoFit/>
          </a:bodyPr>
          <a:lstStyle/>
          <a:p>
            <a:pPr>
              <a:buNone/>
            </a:pPr>
            <a:r>
              <a:rPr lang="is-IS" sz="1600" dirty="0"/>
              <a:t>Áskorun að ná mestum gæðum miðað við heimilan byggingarkostnað</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190991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7543801" cy="4667464"/>
          </a:xfrm>
        </p:spPr>
        <p:txBody>
          <a:bodyPr>
            <a:normAutofit/>
          </a:bodyPr>
          <a:lstStyle/>
          <a:p>
            <a:r>
              <a:rPr lang="is-IS" sz="1800" b="1" dirty="0"/>
              <a:t>Vinnustofa í Ráðhúsi Reykjavíkur október 2016</a:t>
            </a:r>
          </a:p>
          <a:p>
            <a:r>
              <a:rPr lang="en-GB" sz="1600" dirty="0" err="1"/>
              <a:t>Nokkrir</a:t>
            </a:r>
            <a:r>
              <a:rPr lang="en-GB" sz="1600" dirty="0"/>
              <a:t> </a:t>
            </a:r>
            <a:r>
              <a:rPr lang="en-GB" sz="1600" dirty="0" err="1"/>
              <a:t>punktar</a:t>
            </a:r>
            <a:r>
              <a:rPr lang="en-GB" sz="1600" dirty="0"/>
              <a:t> </a:t>
            </a:r>
            <a:r>
              <a:rPr lang="en-GB" sz="1600" dirty="0" err="1"/>
              <a:t>frá</a:t>
            </a:r>
            <a:r>
              <a:rPr lang="en-GB" sz="1600" dirty="0"/>
              <a:t> </a:t>
            </a:r>
            <a:r>
              <a:rPr lang="is-IS" sz="1600" dirty="0"/>
              <a:t>þátttakendum:</a:t>
            </a:r>
          </a:p>
          <a:p>
            <a:r>
              <a:rPr lang="is-IS" sz="1600" dirty="0"/>
              <a:t>     • Hönnun sé praktísk, björt </a:t>
            </a:r>
          </a:p>
          <a:p>
            <a:r>
              <a:rPr lang="is-IS" sz="1600" dirty="0"/>
              <a:t>     • Ekki að vera þvinguð til þess að eiga/ leigja bílastæði </a:t>
            </a:r>
          </a:p>
          <a:p>
            <a:r>
              <a:rPr lang="is-IS" sz="1600" dirty="0"/>
              <a:t>     • Sameiginleg rými eiga að auka samskipti en þurfa á sama tíma að draga úr kostnaði </a:t>
            </a:r>
          </a:p>
          <a:p>
            <a:r>
              <a:rPr lang="is-IS" sz="1600" dirty="0"/>
              <a:t>     • Áþreifanleg, sálræn, fjárhagsleg þægindi í forgrunni frá byrjun </a:t>
            </a:r>
          </a:p>
          <a:p>
            <a:r>
              <a:rPr lang="is-IS" sz="1600" dirty="0"/>
              <a:t>     • Íbúð fyrir lífstíð: þannig að það væri að hægt að færa veggi og breyta þannig íbúðinni </a:t>
            </a:r>
          </a:p>
          <a:p>
            <a:endParaRPr lang="is-IS" sz="1800" dirty="0"/>
          </a:p>
          <a:p>
            <a:pPr marL="0" indent="0">
              <a:buNone/>
            </a:pPr>
            <a:r>
              <a:rPr lang="en-GB" sz="1800" b="1" dirty="0" err="1"/>
              <a:t>Könnun</a:t>
            </a:r>
            <a:r>
              <a:rPr lang="en-GB" sz="1800" b="1" dirty="0"/>
              <a:t> </a:t>
            </a:r>
            <a:r>
              <a:rPr lang="en-GB" sz="1800" b="1" dirty="0" err="1"/>
              <a:t>hjá</a:t>
            </a:r>
            <a:r>
              <a:rPr lang="en-GB" sz="1800" b="1" dirty="0"/>
              <a:t> </a:t>
            </a:r>
            <a:r>
              <a:rPr lang="en-GB" sz="1800" b="1" dirty="0" err="1"/>
              <a:t>markhóp</a:t>
            </a:r>
            <a:r>
              <a:rPr lang="en-GB" sz="1800" b="1" dirty="0"/>
              <a:t> </a:t>
            </a:r>
            <a:r>
              <a:rPr lang="en-GB" sz="1800" b="1" dirty="0" err="1"/>
              <a:t>apríl</a:t>
            </a:r>
            <a:r>
              <a:rPr lang="en-GB" sz="1800" b="1" dirty="0"/>
              <a:t> 2017</a:t>
            </a:r>
            <a:endParaRPr lang="is-IS" sz="1800" b="1" dirty="0"/>
          </a:p>
          <a:p>
            <a:endParaRPr lang="is-IS" dirty="0"/>
          </a:p>
        </p:txBody>
      </p:sp>
      <p:pic>
        <p:nvPicPr>
          <p:cNvPr id="4" name="Picture 3"/>
          <p:cNvPicPr>
            <a:picLocks noChangeAspect="1"/>
          </p:cNvPicPr>
          <p:nvPr/>
        </p:nvPicPr>
        <p:blipFill>
          <a:blip r:embed="rId2"/>
          <a:stretch>
            <a:fillRect/>
          </a:stretch>
        </p:blipFill>
        <p:spPr>
          <a:xfrm>
            <a:off x="3275856" y="5445224"/>
            <a:ext cx="1557933" cy="659299"/>
          </a:xfrm>
          <a:prstGeom prst="rect">
            <a:avLst/>
          </a:prstGeom>
        </p:spPr>
      </p:pic>
      <p:sp>
        <p:nvSpPr>
          <p:cNvPr id="7" name="Title 1"/>
          <p:cNvSpPr>
            <a:spLocks noGrp="1"/>
          </p:cNvSpPr>
          <p:nvPr>
            <p:ph type="title"/>
          </p:nvPr>
        </p:nvSpPr>
        <p:spPr>
          <a:xfrm>
            <a:off x="251520" y="634678"/>
            <a:ext cx="8229600" cy="490066"/>
          </a:xfrm>
        </p:spPr>
        <p:txBody>
          <a:bodyPr>
            <a:normAutofit/>
          </a:bodyPr>
          <a:lstStyle/>
          <a:p>
            <a:r>
              <a:rPr lang="is-IS" sz="2000" b="1" dirty="0">
                <a:solidFill>
                  <a:schemeClr val="tx1"/>
                </a:solidFill>
                <a:latin typeface="+mn-lt"/>
              </a:rPr>
              <a:t>Undirbúningur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22308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7920880" cy="4752528"/>
          </a:xfrm>
        </p:spPr>
        <p:txBody>
          <a:bodyPr>
            <a:normAutofit/>
          </a:bodyPr>
          <a:lstStyle/>
          <a:p>
            <a:pPr marL="0" indent="0">
              <a:buNone/>
            </a:pPr>
            <a:endParaRPr lang="is-IS" sz="1600" dirty="0"/>
          </a:p>
          <a:p>
            <a:pPr marL="0" indent="0">
              <a:buNone/>
            </a:pPr>
            <a:r>
              <a:rPr lang="is-IS" sz="1600" dirty="0"/>
              <a:t>Hönnunarferlið er samvinnuverkefni arkitekts, verkfræðistofu, verktaka og eiganda.   Aðilar vinna náið saman á hönnunartímanum með það markmið að ná fram hagkvæmni í byggingu, rekstri og endingu.  </a:t>
            </a:r>
          </a:p>
          <a:p>
            <a:pPr marL="0" indent="0">
              <a:buNone/>
            </a:pPr>
            <a:r>
              <a:rPr lang="is-IS" sz="1600" dirty="0"/>
              <a:t>Hönnun miðast við að vera innan fyrirfram ákveðins hámarks á byggingarkostnað.</a:t>
            </a:r>
          </a:p>
          <a:p>
            <a:pPr marL="0" indent="0">
              <a:buNone/>
            </a:pPr>
            <a:endParaRPr lang="is-IS" sz="1600" dirty="0"/>
          </a:p>
          <a:p>
            <a:pPr marL="0" indent="0">
              <a:buNone/>
            </a:pPr>
            <a:endParaRPr lang="is-IS" sz="1600" dirty="0"/>
          </a:p>
          <a:p>
            <a:pPr marL="0" indent="0">
              <a:buNone/>
            </a:pPr>
            <a:endParaRPr lang="is-IS" sz="1600" dirty="0"/>
          </a:p>
          <a:p>
            <a:pPr marL="0" indent="0">
              <a:buNone/>
            </a:pPr>
            <a:endParaRPr lang="is-IS" sz="1600" dirty="0"/>
          </a:p>
          <a:p>
            <a:pPr marL="0" indent="0">
              <a:buNone/>
            </a:pPr>
            <a:r>
              <a:rPr lang="is-IS" sz="1600" dirty="0"/>
              <a:t>Horft verður til reynslu og getu við val á samstarfsaðilum.</a:t>
            </a:r>
          </a:p>
          <a:p>
            <a:pPr marL="0" indent="0">
              <a:buNone/>
            </a:pPr>
            <a:r>
              <a:rPr lang="en-GB" sz="1600" dirty="0"/>
              <a:t/>
            </a:r>
            <a:br>
              <a:rPr lang="en-GB" sz="1600" dirty="0"/>
            </a:br>
            <a:r>
              <a:rPr lang="en-GB" sz="1600" dirty="0" err="1"/>
              <a:t>Fjölbreyttar</a:t>
            </a:r>
            <a:r>
              <a:rPr lang="en-GB" sz="1600" dirty="0"/>
              <a:t> </a:t>
            </a:r>
            <a:r>
              <a:rPr lang="is-IS" sz="1600" dirty="0"/>
              <a:t>byggingaraðferðir skoðaðar.</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868144" y="3236962"/>
            <a:ext cx="2736304" cy="2520280"/>
          </a:xfrm>
          <a:prstGeom prst="rect">
            <a:avLst/>
          </a:prstGeom>
        </p:spPr>
      </p:pic>
      <p:sp>
        <p:nvSpPr>
          <p:cNvPr id="2" name="Rectangle 1"/>
          <p:cNvSpPr/>
          <p:nvPr/>
        </p:nvSpPr>
        <p:spPr>
          <a:xfrm>
            <a:off x="323528" y="3212976"/>
            <a:ext cx="5112568" cy="1077218"/>
          </a:xfrm>
          <a:prstGeom prst="rect">
            <a:avLst/>
          </a:prstGeom>
        </p:spPr>
        <p:txBody>
          <a:bodyPr wrap="square">
            <a:spAutoFit/>
          </a:bodyPr>
          <a:lstStyle/>
          <a:p>
            <a:pPr algn="just">
              <a:spcAft>
                <a:spcPts val="0"/>
              </a:spcAft>
            </a:pPr>
            <a:r>
              <a:rPr lang="is-IS" sz="1600" dirty="0">
                <a:solidFill>
                  <a:schemeClr val="tx1">
                    <a:lumMod val="75000"/>
                    <a:lumOff val="25000"/>
                  </a:schemeClr>
                </a:solidFill>
              </a:rPr>
              <a:t>BIM upplýsingalíkan verður byggt upp í hönnunarferlinu og mun það notast við áfram í rekstri fasteignanna.  Hönnuðir veita upplýsingar um byggingahluta og efnisval sem verður skráð í líkanið.</a:t>
            </a:r>
            <a:endParaRPr lang="is-IS" sz="16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51520" y="634678"/>
            <a:ext cx="8229600" cy="4900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s-IS" sz="2000" b="1" dirty="0">
                <a:solidFill>
                  <a:schemeClr val="tx1"/>
                </a:solidFill>
                <a:latin typeface="+mn-lt"/>
              </a:rPr>
              <a:t>Hönnunarferli</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138645711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6322</TotalTime>
  <Words>524</Words>
  <Application>Microsoft Office PowerPoint</Application>
  <PresentationFormat>On-screen Show (4:3)</PresentationFormat>
  <Paragraphs>92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Retrospect</vt:lpstr>
      <vt:lpstr>PowerPoint Presentation</vt:lpstr>
      <vt:lpstr>PowerPoint Presentation</vt:lpstr>
      <vt:lpstr>Viljayfirlýsing</vt:lpstr>
      <vt:lpstr>Reykjavíkurhús</vt:lpstr>
      <vt:lpstr>Markmið um leigu </vt:lpstr>
      <vt:lpstr>Áhrif bílskýlis á leigu</vt:lpstr>
      <vt:lpstr>Hönnun almennra íbúða. </vt:lpstr>
      <vt:lpstr>Undirbúningur</vt:lpstr>
      <vt:lpstr>PowerPoint Presentation</vt:lpstr>
      <vt:lpstr>Skarðshlíð Hafnarfirði.</vt:lpstr>
      <vt:lpstr>PowerPoint Presentation</vt:lpstr>
      <vt:lpstr>Vefur</vt:lpstr>
    </vt:vector>
  </TitlesOfParts>
  <Company>Íslandsbanki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mengi.bjorn</dc:creator>
  <cp:lastModifiedBy>Hrafnhildur Sif Hrafnsdóttir</cp:lastModifiedBy>
  <cp:revision>186</cp:revision>
  <dcterms:created xsi:type="dcterms:W3CDTF">2010-08-11T10:00:46Z</dcterms:created>
  <dcterms:modified xsi:type="dcterms:W3CDTF">2017-04-06T10:16:05Z</dcterms:modified>
</cp:coreProperties>
</file>